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sldIdLst>
    <p:sldId id="316" r:id="rId2"/>
    <p:sldId id="257" r:id="rId3"/>
    <p:sldId id="258" r:id="rId4"/>
    <p:sldId id="31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17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320" r:id="rId36"/>
    <p:sldId id="315" r:id="rId37"/>
    <p:sldId id="321" r:id="rId38"/>
    <p:sldId id="289" r:id="rId39"/>
    <p:sldId id="290" r:id="rId40"/>
    <p:sldId id="319" r:id="rId41"/>
    <p:sldId id="323" r:id="rId42"/>
    <p:sldId id="324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25" r:id="rId67"/>
    <p:sldId id="322" r:id="rId68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/>
    <p:restoredTop sz="94523"/>
  </p:normalViewPr>
  <p:slideViewPr>
    <p:cSldViewPr snapToGrid="0" snapToObjects="1">
      <p:cViewPr varScale="1">
        <p:scale>
          <a:sx n="94" d="100"/>
          <a:sy n="94" d="100"/>
        </p:scale>
        <p:origin x="1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blake3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splunk_hash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splunk_hash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asecuritysite.com/hash2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asecuritysite.com/kdf/HKDF" TargetMode="External"/><Relationship Id="rId4" Type="http://schemas.openxmlformats.org/officeDocument/2006/relationships/hyperlink" Target="https://asecuritysite.com/encryption/splunk_hash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e_bbEkjF8o?feature=oembed" TargetMode="External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lang="en-US" sz="1600" b="0" dirty="0"/>
              <a:t>Key Derivation Function (KDF)</a:t>
            </a:r>
            <a:br>
              <a:rPr lang="en-US"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6" name="Picture 5" descr="Graphical user interface, application, websit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B68C47F-80EF-8D7B-8BD3-6050E44F3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88" y="985644"/>
            <a:ext cx="7772400" cy="31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03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r>
              <a:t>Brute Force - How many hash codes?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705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10" b="0" dirty="0"/>
              <a:t>Hashing Types.</a:t>
            </a:r>
            <a:br>
              <a:rPr sz="1710" b="0" dirty="0"/>
            </a:br>
            <a:r>
              <a:rPr sz="1710" dirty="0"/>
              <a:t>Hashing Methods.</a:t>
            </a:r>
            <a:br>
              <a:rPr sz="1710" dirty="0"/>
            </a:br>
            <a:r>
              <a:rPr sz="1710" b="0" dirty="0"/>
              <a:t>Salting.</a:t>
            </a:r>
            <a:br>
              <a:rPr sz="1710" b="0" dirty="0"/>
            </a:br>
            <a:r>
              <a:rPr sz="1710" b="0" dirty="0"/>
              <a:t>Collisions.</a:t>
            </a:r>
            <a:br>
              <a:rPr sz="1710" b="0" dirty="0"/>
            </a:br>
            <a:r>
              <a:rPr sz="1710" b="0" dirty="0"/>
              <a:t>LM and NTLM Hashes (Windows).</a:t>
            </a:r>
            <a:br>
              <a:rPr sz="1710" b="0" dirty="0"/>
            </a:br>
            <a:r>
              <a:rPr sz="1710" b="0" dirty="0"/>
              <a:t>Hash Benchmarks.</a:t>
            </a:r>
            <a:br>
              <a:rPr sz="1710" b="0" dirty="0"/>
            </a:br>
            <a:r>
              <a:rPr sz="1710" b="0" dirty="0"/>
              <a:t>Message Authentication Codes (MACs).</a:t>
            </a:r>
            <a:br>
              <a:rPr sz="1710" b="0" dirty="0"/>
            </a:br>
            <a:r>
              <a:rPr lang="en-US" sz="1600" b="0" dirty="0"/>
              <a:t>Key Derivation Function (KDF).</a:t>
            </a:r>
            <a:br>
              <a:rPr lang="en-US" sz="1710" b="0" dirty="0"/>
            </a:br>
            <a:r>
              <a:rPr sz="1710" b="0" dirty="0"/>
              <a:t>OTP/HOTP.</a:t>
            </a:r>
            <a:br>
              <a:rPr sz="1710" b="0" dirty="0"/>
            </a:br>
            <a:r>
              <a:rPr lang="en-US" sz="1710" b="0" dirty="0" err="1"/>
              <a:t>Hashcat</a:t>
            </a:r>
            <a:br>
              <a:rPr sz="1710" b="0" dirty="0"/>
            </a:br>
            <a:br>
              <a:rPr sz="1710" b="0" dirty="0"/>
            </a:br>
            <a:r>
              <a:rPr sz="2565" dirty="0">
                <a:solidFill>
                  <a:srgbClr val="000000"/>
                </a:solidFill>
              </a:rPr>
              <a:t>Prof Bill Buchanan OBE</a:t>
            </a:r>
            <a:br>
              <a:rPr sz="2565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10" b="0" dirty="0"/>
            </a:br>
            <a:endParaRPr sz="171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EA2E184-115C-F89B-E7E4-3C1C7A5A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" y="1"/>
            <a:ext cx="9143135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DBD8C-176F-6E49-BA8B-793C1A0D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0"/>
            <a:ext cx="852963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9230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96111">
              <a:defRPr sz="3822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64" b="0" dirty="0"/>
              <a:t>Hashing Types.</a:t>
            </a:r>
            <a:br>
              <a:rPr sz="1764" b="0" dirty="0"/>
            </a:br>
            <a:r>
              <a:rPr sz="1764" b="0" dirty="0"/>
              <a:t>Hashing Methods.</a:t>
            </a:r>
            <a:br>
              <a:rPr sz="1764" b="0" dirty="0"/>
            </a:br>
            <a:r>
              <a:rPr sz="1764" dirty="0"/>
              <a:t>Salting.</a:t>
            </a:r>
            <a:br>
              <a:rPr sz="1764" dirty="0"/>
            </a:br>
            <a:r>
              <a:rPr sz="1764" b="0" dirty="0"/>
              <a:t>Collisions.</a:t>
            </a:r>
            <a:br>
              <a:rPr sz="1764" b="0" dirty="0"/>
            </a:br>
            <a:r>
              <a:rPr sz="1764" b="0" dirty="0"/>
              <a:t>LM and NTLM Hashes (Windows).</a:t>
            </a:r>
            <a:br>
              <a:rPr sz="1764" b="0" dirty="0"/>
            </a:br>
            <a:r>
              <a:rPr sz="1764" b="0" dirty="0"/>
              <a:t>Hash Benchmarks.</a:t>
            </a:r>
            <a:br>
              <a:rPr sz="1764" b="0" dirty="0"/>
            </a:br>
            <a:r>
              <a:rPr sz="1764" b="0" dirty="0"/>
              <a:t>Message Authentication Codes (MACs).</a:t>
            </a:r>
            <a:br>
              <a:rPr sz="1764" b="0" dirty="0"/>
            </a:br>
            <a:r>
              <a:rPr lang="en-US" sz="1600" b="0" dirty="0"/>
              <a:t>Key Derivation Function (KDF)</a:t>
            </a:r>
            <a:br>
              <a:rPr lang="en-US" sz="1764" b="0" dirty="0"/>
            </a:br>
            <a:r>
              <a:rPr sz="1764" b="0" dirty="0"/>
              <a:t>OTP/HOTP.</a:t>
            </a:r>
            <a:br>
              <a:rPr sz="1764" b="0" dirty="0"/>
            </a:br>
            <a:r>
              <a:rPr sz="1764" b="0" dirty="0"/>
              <a:t>Secret Shares.</a:t>
            </a:r>
            <a:br>
              <a:rPr sz="1764" b="0" dirty="0"/>
            </a:br>
            <a:br>
              <a:rPr sz="1764" b="0" dirty="0"/>
            </a:br>
            <a:r>
              <a:rPr sz="2646" dirty="0">
                <a:solidFill>
                  <a:srgbClr val="000000"/>
                </a:solidFill>
              </a:rPr>
              <a:t>Prof Bill Buchanan OBE</a:t>
            </a:r>
            <a:br>
              <a:rPr sz="2646" dirty="0">
                <a:solidFill>
                  <a:srgbClr val="000000"/>
                </a:solidFill>
              </a:rPr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/crypto03</a:t>
            </a:r>
            <a:br>
              <a:rPr sz="1764" b="0" dirty="0"/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/encryption</a:t>
            </a:r>
            <a:br>
              <a:rPr sz="1764" b="0" dirty="0"/>
            </a:br>
            <a:endParaRPr sz="1764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C9D9A022-2128-AF89-DD55-E8D8F2C9A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(KDF).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 (for practical work)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BEF49B62-6C7E-0551-3A1E-DE2F2391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727777A1-2BE1-CA27-C592-E4CE0D2ED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6396"/>
            <a:ext cx="9165257" cy="290346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dirty="0"/>
              <a:t>Collisions.</a:t>
            </a:r>
            <a:br>
              <a:rPr sz="1727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lang="en-US" sz="1600" b="0" dirty="0"/>
              <a:t>Key Derivation Function (KDF)</a:t>
            </a:r>
            <a:br>
              <a:rPr lang="en-US" sz="1727" b="0" dirty="0"/>
            </a:br>
            <a:r>
              <a:rPr sz="1727" b="0" dirty="0"/>
              <a:t>OTP/HOTP.</a:t>
            </a:r>
            <a:br>
              <a:rPr sz="1727" b="0" dirty="0"/>
            </a:br>
            <a:r>
              <a:rPr lang="en-US" sz="1727" b="0" dirty="0" err="1"/>
              <a:t>Hashcat</a:t>
            </a:r>
            <a:r>
              <a:rPr lang="en-US" sz="1727" b="0" dirty="0"/>
              <a:t>.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DFD3DBB4-D195-8368-1AC5-DC5063607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619" b="0" dirty="0"/>
              <a:t>Hashing Types.</a:t>
            </a:r>
            <a:br>
              <a:rPr sz="1619" b="0" dirty="0"/>
            </a:br>
            <a:r>
              <a:rPr sz="1619" b="0" dirty="0"/>
              <a:t>Hashing Methods.</a:t>
            </a:r>
            <a:br>
              <a:rPr sz="1619" b="0" dirty="0"/>
            </a:br>
            <a:r>
              <a:rPr sz="1619" b="0" dirty="0"/>
              <a:t>Salting.</a:t>
            </a:r>
            <a:br>
              <a:rPr sz="1619" b="0" dirty="0"/>
            </a:br>
            <a:r>
              <a:rPr sz="1619" b="0" dirty="0"/>
              <a:t>Collisions</a:t>
            </a:r>
            <a:r>
              <a:rPr sz="1619" dirty="0"/>
              <a:t>.</a:t>
            </a:r>
            <a:br>
              <a:rPr sz="1619" dirty="0"/>
            </a:br>
            <a:r>
              <a:rPr sz="1619" dirty="0"/>
              <a:t>LM and NTLM Hashes (Windows).</a:t>
            </a:r>
            <a:br>
              <a:rPr sz="1619" dirty="0"/>
            </a:br>
            <a:r>
              <a:rPr sz="1619" b="0" dirty="0"/>
              <a:t>Hash Benchmarks.</a:t>
            </a:r>
            <a:br>
              <a:rPr sz="1619" b="0" dirty="0"/>
            </a:br>
            <a:r>
              <a:rPr sz="1619" b="0" dirty="0"/>
              <a:t>Message Authentication Codes (MACs).</a:t>
            </a:r>
            <a:br>
              <a:rPr sz="1619" b="0" dirty="0"/>
            </a:br>
            <a:r>
              <a:rPr lang="en-US" sz="1600" b="0" dirty="0"/>
              <a:t>Key Derivation Function (KDF)</a:t>
            </a:r>
            <a:br>
              <a:rPr lang="en-US" sz="1619" b="0" dirty="0"/>
            </a:br>
            <a:r>
              <a:rPr sz="1619" b="0" dirty="0"/>
              <a:t>OTP/HOTP.</a:t>
            </a:r>
            <a:br>
              <a:rPr sz="1619" b="0" dirty="0"/>
            </a:br>
            <a:r>
              <a:rPr lang="en-US" sz="1619" b="0" dirty="0" err="1"/>
              <a:t>Hashcat</a:t>
            </a:r>
            <a:r>
              <a:rPr lang="en-US" sz="1619" b="0" dirty="0"/>
              <a:t>.</a:t>
            </a:r>
            <a:br>
              <a:rPr sz="1619" b="0" dirty="0"/>
            </a:br>
            <a:br>
              <a:rPr sz="1619" b="0" dirty="0"/>
            </a:br>
            <a:r>
              <a:rPr sz="2430" dirty="0">
                <a:solidFill>
                  <a:srgbClr val="000000"/>
                </a:solidFill>
              </a:rPr>
              <a:t>Prof Bill Buchanan OBE</a:t>
            </a:r>
            <a:br>
              <a:rPr sz="2430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619" b="0" dirty="0"/>
            </a:br>
            <a:endParaRPr sz="1619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6973DBE-DBDE-A07E-A786-90CF21241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22000A9-7DE8-5943-964D-07020040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82" b="0" dirty="0"/>
              <a:t>Hashing Types.</a:t>
            </a:r>
            <a:br>
              <a:rPr sz="1782" b="0" dirty="0"/>
            </a:br>
            <a:r>
              <a:rPr sz="1782" b="0" dirty="0"/>
              <a:t>Hashing Methods.</a:t>
            </a:r>
            <a:br>
              <a:rPr sz="1782" b="0" dirty="0"/>
            </a:br>
            <a:r>
              <a:rPr sz="1782" b="0" dirty="0"/>
              <a:t>Salting.</a:t>
            </a:r>
            <a:br>
              <a:rPr sz="1782" b="0" dirty="0"/>
            </a:br>
            <a:r>
              <a:rPr sz="1782" b="0" dirty="0"/>
              <a:t>Collisions.</a:t>
            </a:r>
            <a:br>
              <a:rPr sz="1782" b="0" dirty="0"/>
            </a:br>
            <a:r>
              <a:rPr sz="1782" b="0" dirty="0"/>
              <a:t>LM and NTLM Hashes (Windows).</a:t>
            </a:r>
            <a:br>
              <a:rPr sz="1782" b="0" dirty="0"/>
            </a:br>
            <a:r>
              <a:rPr sz="1782" dirty="0"/>
              <a:t>Hash Benchmarks.</a:t>
            </a:r>
            <a:br>
              <a:rPr sz="1782" dirty="0"/>
            </a:br>
            <a:r>
              <a:rPr sz="1782" b="0" dirty="0"/>
              <a:t>Message Authentication Codes (MACs).</a:t>
            </a:r>
            <a:br>
              <a:rPr lang="en-US" sz="1782" b="0" dirty="0"/>
            </a:br>
            <a:r>
              <a:rPr lang="en-US" sz="1600" b="0" dirty="0"/>
              <a:t>Key Derivation Function (KDF)</a:t>
            </a:r>
            <a:br>
              <a:rPr sz="1782" b="0" dirty="0"/>
            </a:br>
            <a:r>
              <a:rPr sz="1782" b="0" dirty="0"/>
              <a:t>OTP/HOTP.</a:t>
            </a:r>
            <a:br>
              <a:rPr lang="en-US" sz="1782" b="0" dirty="0"/>
            </a:br>
            <a:r>
              <a:rPr lang="en-US" sz="1782" b="0" dirty="0" err="1"/>
              <a:t>Hashcat</a:t>
            </a:r>
            <a:r>
              <a:rPr lang="en-US" sz="1782" b="0" dirty="0"/>
              <a:t>.</a:t>
            </a:r>
            <a:br>
              <a:rPr sz="1782" b="0" dirty="0"/>
            </a:br>
            <a:br>
              <a:rPr sz="1782" b="0" dirty="0"/>
            </a:br>
            <a:r>
              <a:rPr sz="2673" dirty="0">
                <a:solidFill>
                  <a:srgbClr val="000000"/>
                </a:solidFill>
              </a:rPr>
              <a:t>Prof Bill Buchanan OBE</a:t>
            </a:r>
            <a:br>
              <a:rPr sz="2673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82" b="0" dirty="0"/>
            </a:br>
            <a:endParaRPr sz="1782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BA7E327C-FAF8-25CD-0202-16B1E0482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5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dirty="0"/>
              <a:t>Hashes “The quick brown fox jumps over the lazy dog: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SHA-1:	2fd4e1c67a2d28fced849ee1bb76e7391b93eb12</a:t>
            </a:r>
          </a:p>
          <a:p>
            <a:pPr>
              <a:defRPr sz="1000"/>
            </a:pPr>
            <a:r>
              <a:rPr dirty="0"/>
              <a:t>SHA-256:	d7a8fbb307d7809469ca9abcb0082e4f8d5651e46d3cdb762d02d0bf37c9e592</a:t>
            </a:r>
          </a:p>
          <a:p>
            <a:pPr>
              <a:defRPr sz="1000"/>
            </a:pPr>
            <a:r>
              <a:rPr dirty="0"/>
              <a:t>SHA-512:	07e547d9586f6a73f73fbac0435ed76951218fb7d0c8d788a309d7 </a:t>
            </a:r>
          </a:p>
          <a:p>
            <a:pPr>
              <a:defRPr sz="1000"/>
            </a:pPr>
            <a:r>
              <a:rPr dirty="0"/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MD-5:		9e107d9d372bb6826bd81d3542a419d6</a:t>
            </a:r>
          </a:p>
          <a:p>
            <a:pPr>
              <a:defRPr sz="1000"/>
            </a:pPr>
            <a:r>
              <a:rPr dirty="0"/>
              <a:t>DES:		ZDeS94Lcq/6zg</a:t>
            </a:r>
          </a:p>
          <a:p>
            <a:pPr>
              <a:defRPr sz="1000"/>
            </a:pPr>
            <a:r>
              <a:rPr dirty="0" err="1"/>
              <a:t>Bcrypt</a:t>
            </a:r>
            <a:r>
              <a:rPr dirty="0"/>
              <a:t>:		$2a$</a:t>
            </a:r>
            <a:r>
              <a:rPr b="1" dirty="0"/>
              <a:t>05</a:t>
            </a:r>
            <a:r>
              <a:rPr dirty="0"/>
              <a:t>$2czCv5GYgkx3aobmEyewB.ejV2hePMdbvTdCyNaSzWtlGPPjB2xx6</a:t>
            </a:r>
          </a:p>
          <a:p>
            <a:pPr>
              <a:defRPr sz="1000"/>
            </a:pPr>
            <a:r>
              <a:rPr dirty="0"/>
              <a:t>APR1:		$apr1$ZDzPE45C$3PvRanPycmNc6c2G9wT9b/</a:t>
            </a:r>
          </a:p>
          <a:p>
            <a:pPr>
              <a:defRPr sz="1000"/>
            </a:pPr>
            <a:r>
              <a:rPr dirty="0"/>
              <a:t>PBKDF2 (SHA1):		$pbkdf2$5$WkR6UEU0NUM$0RB2bimWrMY.EPYibpaBT2q3HFg</a:t>
            </a:r>
          </a:p>
          <a:p>
            <a:pPr>
              <a:defRPr sz="1000"/>
            </a:pPr>
            <a:r>
              <a:rPr dirty="0"/>
              <a:t>PBKDF2 (SHA-256):	$pbkdf2-sha256$5$WkR6UEU0NUM$yrJz2oJix7uBJZwZ/50vWUgdE </a:t>
            </a:r>
          </a:p>
          <a:p>
            <a:pPr>
              <a:defRPr sz="1000"/>
            </a:pPr>
            <a:r>
              <a:rPr dirty="0"/>
              <a:t>                                                                  I/i0ffqeU4obqC0pk4</a:t>
            </a:r>
          </a:p>
          <a:p>
            <a:pPr>
              <a:defRPr sz="1000"/>
            </a:pPr>
            <a:r>
              <a:rPr dirty="0"/>
              <a:t>LM Hash:		a7b07f9948d8cc7f97c4b0b30cae500f</a:t>
            </a:r>
          </a:p>
          <a:p>
            <a:pPr>
              <a:defRPr sz="1000"/>
            </a:pPr>
            <a:r>
              <a:rPr dirty="0"/>
              <a:t>NT Hash:		4e6a076ae1b04a815fa6332f69e2e231</a:t>
            </a:r>
          </a:p>
          <a:p>
            <a:pPr>
              <a:defRPr sz="1000"/>
            </a:pPr>
            <a:r>
              <a:rPr dirty="0"/>
              <a:t>MS DCC:		efa9778bbc94a7360f664eb7d7144725</a:t>
            </a:r>
          </a:p>
          <a:p>
            <a:pPr>
              <a:defRPr sz="1000"/>
            </a:pPr>
            <a:r>
              <a:rPr dirty="0"/>
              <a:t>LDAP (MD5):		{MD5}9e107d9d372bb6826bd81d3542a419d6</a:t>
            </a:r>
          </a:p>
          <a:p>
            <a:pPr>
              <a:defRPr sz="1000"/>
            </a:pPr>
            <a:r>
              <a:rPr dirty="0"/>
              <a:t>LDAP (SHA1):		{SHA}2fd4e1c67a2d28fced849ee1bb76e7391b93eb12</a:t>
            </a:r>
          </a:p>
          <a:p>
            <a:pPr>
              <a:defRPr sz="1000"/>
            </a:pPr>
            <a:r>
              <a:rPr dirty="0"/>
              <a:t>MS SQL 2000:		0x0100BF77CE595DCD1FC87A37B3DEBC27A8C97355CB96B8BAB </a:t>
            </a:r>
          </a:p>
          <a:p>
            <a:pPr>
              <a:defRPr sz="1000"/>
            </a:pPr>
            <a:r>
              <a:rPr dirty="0"/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rPr dirty="0"/>
              <a:t>MySQL:		*A4E4D26FD0C6455E23E2187C3AABE844332AA1B3</a:t>
            </a:r>
          </a:p>
          <a:p>
            <a:pPr>
              <a:defRPr sz="1000"/>
            </a:pPr>
            <a:r>
              <a:rPr dirty="0"/>
              <a:t>Oracle 10:		4CDA2299FCAD0499</a:t>
            </a:r>
          </a:p>
          <a:p>
            <a:pPr>
              <a:defRPr sz="1000"/>
            </a:pPr>
            <a:r>
              <a:rPr dirty="0"/>
              <a:t>Postgres (MD5):		md5d44c15daa11770f25c5350f7e5408dd1</a:t>
            </a:r>
          </a:p>
          <a:p>
            <a:pPr>
              <a:defRPr sz="1000"/>
            </a:pPr>
            <a:r>
              <a:rPr dirty="0"/>
              <a:t>Cisco PIX:		kGyKN5CqdFQ1qJUs</a:t>
            </a:r>
          </a:p>
          <a:p>
            <a:pPr>
              <a:defRPr sz="1000"/>
            </a:pPr>
            <a:r>
              <a:rPr dirty="0"/>
              <a:t>Cisco Type 7:		15260309443B3E2D2B3875200108010D41505640135E1B0E080 </a:t>
            </a:r>
          </a:p>
          <a:p>
            <a:pPr>
              <a:defRPr sz="1000"/>
            </a:pPr>
            <a:r>
              <a:rPr dirty="0"/>
              <a:t>                                                                  519574156401540035E460B594D1D53020B5C</a:t>
            </a:r>
            <a:endParaRPr lang="en-US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BLAKE 3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3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View</a:t>
              </a:r>
              <a:endParaRPr dirty="0"/>
            </a:p>
          </p:txBody>
        </p:sp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7A379B0-48F8-65CA-0228-6E7301332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670420"/>
            <a:ext cx="5854428" cy="48455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8E1B9B-7908-189F-110D-9CAB705C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906" y="571792"/>
            <a:ext cx="3108862" cy="238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04471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226830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Slowing a hash</a:t>
            </a:r>
            <a:endParaRPr dirty="0"/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4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SHA512-crypt</a:t>
              </a:r>
              <a:endParaRPr dirty="0"/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2968570" y="1031337"/>
            <a:ext cx="5904658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lang="en-GB" dirty="0"/>
              <a:t>To slow the hash, we can use rounds, where we continually hash for a number of rounds. In the following we use 5,000 rounds:</a:t>
            </a:r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/>
              <a:t>===Splunk hashed password=== </a:t>
            </a:r>
          </a:p>
          <a:p>
            <a:pPr>
              <a:defRPr sz="1000"/>
            </a:pPr>
            <a:r>
              <a:rPr lang="en-GB" dirty="0"/>
              <a:t>User: Fred </a:t>
            </a:r>
          </a:p>
          <a:p>
            <a:pPr>
              <a:defRPr sz="1000"/>
            </a:pPr>
            <a:r>
              <a:rPr lang="en-GB" dirty="0"/>
              <a:t>Password: qwerty123 </a:t>
            </a:r>
          </a:p>
          <a:p>
            <a:pPr>
              <a:defRPr sz="1000"/>
            </a:pPr>
            <a:r>
              <a:rPr lang="en-GB" dirty="0"/>
              <a:t>Salt: Uk8SVGLsBuSmD75R </a:t>
            </a:r>
          </a:p>
          <a:p>
            <a:pPr>
              <a:defRPr sz="1000"/>
            </a:pPr>
            <a:r>
              <a:rPr lang="en-GB" dirty="0"/>
              <a:t>===Hashed password </a:t>
            </a:r>
            <a:r>
              <a:rPr lang="en-GB" b="1" dirty="0"/>
              <a:t>Fred:$6$Uk8SVGLsBuSmD75R$Lhp5yjwRUAM.LbH5IIthZ1u0bAUdJwBvvccBshAvpFPiRn62EYeiKOaP8xh97aV4UaNfVykRZhUy/3ZOZd1oc.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1800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Device………..: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sha512crypt, SHA512(Unix)</a:t>
            </a:r>
          </a:p>
          <a:p>
            <a:pPr>
              <a:defRPr sz="1000"/>
            </a:pPr>
            <a:r>
              <a:rPr lang="en-GB" dirty="0"/>
              <a:t>Speed/sec</a:t>
            </a:r>
            <a:r>
              <a:rPr lang="en-GB" b="1" dirty="0"/>
              <a:t>: 454 words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MD5</a:t>
            </a:r>
          </a:p>
          <a:p>
            <a:pPr>
              <a:defRPr sz="1000"/>
            </a:pPr>
            <a:r>
              <a:rPr lang="en-GB" dirty="0"/>
              <a:t>Speed/sec: </a:t>
            </a:r>
            <a:r>
              <a:rPr lang="en-GB" b="1" dirty="0"/>
              <a:t>17.33M words</a:t>
            </a:r>
          </a:p>
          <a:p>
            <a:pPr>
              <a:defRPr sz="1000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8139416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993305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Non-cryptographic hashing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3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4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Non-crypto</a:t>
              </a:r>
              <a:endParaRPr dirty="0"/>
            </a:p>
          </p:txBody>
        </p:sp>
      </p:grpSp>
      <p:pic>
        <p:nvPicPr>
          <p:cNvPr id="3" name="Picture 2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703545AE-148B-B469-C5E3-EE13A993D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9" y="600502"/>
            <a:ext cx="6311529" cy="4230805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651F3C-E311-5C67-A960-C68E9CF2F44E}"/>
              </a:ext>
            </a:extLst>
          </p:cNvPr>
          <p:cNvSpPr txBox="1"/>
          <p:nvPr/>
        </p:nvSpPr>
        <p:spPr>
          <a:xfrm>
            <a:off x="6687403" y="607861"/>
            <a:ext cx="2311198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/>
            </a:pPr>
            <a:r>
              <a:rPr lang="en-GB" sz="1400" dirty="0"/>
              <a:t>Used for hash tables. Google recommend the following for 64-bit hashes without quality problems:</a:t>
            </a:r>
          </a:p>
          <a:p>
            <a:pPr>
              <a:defRPr sz="1000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xxh3low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wyhash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ahash64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t1ha2_atonce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FarmHash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halftime_hash128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Spooky32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pengyhash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nmhash32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mx3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MUM/mir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fasthash32</a:t>
            </a:r>
          </a:p>
          <a:p>
            <a:pPr>
              <a:defRPr sz="1000"/>
            </a:pP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89282784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sz="1800" dirty="0"/>
            </a:br>
            <a:r>
              <a:rPr lang="en-US" sz="1800" b="0" dirty="0"/>
              <a:t>Key Derivation Function (KDF) 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31BB5B-1251-7A4D-BB2D-F7CE2791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625"/>
            <a:ext cx="9144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A166B7-6C76-274E-BF52-04DAF2BF72A5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Hashing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E7B3B9-A88C-D44F-9DA6-751585E2D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4768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6F3257-B38B-3F48-AA8F-41EFEFC1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175"/>
            <a:ext cx="9144000" cy="494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HMAC</a:t>
            </a:r>
          </a:p>
        </p:txBody>
      </p:sp>
    </p:spTree>
    <p:extLst>
      <p:ext uri="{BB962C8B-B14F-4D97-AF65-F5344CB8AC3E}">
        <p14:creationId xmlns:p14="http://schemas.microsoft.com/office/powerpoint/2010/main" val="237729460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lang="en-US" sz="1800" dirty="0"/>
            </a:br>
            <a:r>
              <a:rPr lang="en-GB" sz="1800" dirty="0"/>
              <a:t>Key Derivation Functions (KDF)</a:t>
            </a:r>
            <a:br>
              <a:rPr sz="180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2714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HKDF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25560DC-8FEE-D065-433B-4C0ED022B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87" y="0"/>
            <a:ext cx="7772400" cy="4186080"/>
          </a:xfrm>
          <a:prstGeom prst="rect">
            <a:avLst/>
          </a:prstGeom>
        </p:spPr>
      </p:pic>
      <p:grpSp>
        <p:nvGrpSpPr>
          <p:cNvPr id="4" name="Rectangle 4">
            <a:hlinkClick r:id="rId3"/>
            <a:extLst>
              <a:ext uri="{FF2B5EF4-FFF2-40B4-BE49-F238E27FC236}">
                <a16:creationId xmlns:a16="http://schemas.microsoft.com/office/drawing/2014/main" id="{83B3B15B-E29F-9274-564E-FD021019D68F}"/>
              </a:ext>
            </a:extLst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5" name="Rectangle">
              <a:hlinkClick r:id="rId4"/>
              <a:extLst>
                <a:ext uri="{FF2B5EF4-FFF2-40B4-BE49-F238E27FC236}">
                  <a16:creationId xmlns:a16="http://schemas.microsoft.com/office/drawing/2014/main" id="{947FCCC4-BB76-5FDF-9D48-327B7723ABDE}"/>
                </a:ext>
              </a:extLst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Benchmark">
              <a:hlinkClick r:id="rId5"/>
              <a:extLst>
                <a:ext uri="{FF2B5EF4-FFF2-40B4-BE49-F238E27FC236}">
                  <a16:creationId xmlns:a16="http://schemas.microsoft.com/office/drawing/2014/main" id="{40DAEAEA-8049-5A09-E687-7778D8EA080E}"/>
                </a:ext>
              </a:extLst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HKDF</a:t>
              </a:r>
              <a:endParaRPr dirty="0"/>
            </a:p>
          </p:txBody>
        </p:sp>
      </p:grp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AA39E8-9D8B-6E24-F9CD-5FC8B9CBB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3" y="3931833"/>
            <a:ext cx="4161167" cy="176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6186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dirty="0"/>
              <a:t>OTP/HOTP.</a:t>
            </a:r>
            <a:br>
              <a:rPr lang="en-US" sz="1800" dirty="0"/>
            </a:br>
            <a:r>
              <a:rPr lang="en-GB" sz="1800" dirty="0" err="1"/>
              <a:t>Hashcat</a:t>
            </a:r>
            <a:r>
              <a:rPr lang="en-GB" sz="180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0E1CA79-50A5-4731-8056-F554FC799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24523D8-4EEA-EE3F-2990-47B11E8E2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468312" y="434578"/>
            <a:ext cx="5327651" cy="46988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 err="1"/>
              <a:t>Hashcat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3268D719-59B6-F2A3-5D2C-C479DCCB7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Rule-based Attacks. </a:t>
            </a:r>
            <a:r>
              <a:rPr b="0"/>
              <a:t>Define a rule of the password.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Dictionary Attacks. </a:t>
            </a:r>
            <a:r>
              <a:rPr b="0"/>
              <a:t>Search through a dictionary of common passwords.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Brute-Force Attacks. </a:t>
            </a:r>
            <a:r>
              <a:rPr b="0"/>
              <a:t>Search through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 b="0"/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Attack modes: Brute-force, Combinator, Dictionary, Mask, Rule-based, Toggle-case and Hybrid.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78" name="Rectangle 3"/>
          <p:cNvGrpSpPr/>
          <p:nvPr/>
        </p:nvGrpSpPr>
        <p:grpSpPr>
          <a:xfrm>
            <a:off x="3210545" y="33983"/>
            <a:ext cx="5904658" cy="5859023"/>
            <a:chOff x="0" y="0"/>
            <a:chExt cx="5904656" cy="5859021"/>
          </a:xfrm>
        </p:grpSpPr>
        <p:sp>
          <p:nvSpPr>
            <p:cNvPr id="276" name="Rectangle"/>
            <p:cNvSpPr/>
            <p:nvPr/>
          </p:nvSpPr>
          <p:spPr>
            <a:xfrm>
              <a:off x="-1" y="-1"/>
              <a:ext cx="5904658" cy="585902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* General:…"/>
            <p:cNvSpPr txBox="1"/>
            <p:nvPr/>
          </p:nvSpPr>
          <p:spPr>
            <a:xfrm>
              <a:off x="-1" y="242190"/>
              <a:ext cx="5904658" cy="537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General: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-m,  --hash-type=NUM               Hash-type,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-a,  --attack-mode=NUM             Attack-mode, see references below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Benchmark: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-b,  --benchmark                   Run benchmark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Files: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-o,  --outfile=FILE                Define outfile for recovered hash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--outfile-format=NUM          Define outfile-format for recovered hash,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--show                        Show cracked passwords only (see --username)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Resources: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-c,  --segment-size=NUM            Size in MB to cache from the wordfile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-n,  --threads=NUM                 Number of threads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Rules: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-r,  --rules-file=FILE             Rules-file use: -r 1.rule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-g,  --generate-rules=NUM          Generate NUM random rules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--generate-rules-func-min=NUM Force NUM functions per random rule min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--generate-rules-func-max=NUM Force NUM functions per random rule max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Toggle-Case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--toggle-min=NUM              Number of alphas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--toggle-max=NUM              Number of alphas in dictionary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Mask-attack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--pw-min=NUM                  Password-length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--pw-max=NUM                  Password-length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Permutation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--perm-min=NUM                Filter words shorter than NUM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--perm-max=NUM                Filter words larger than NUM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Table-Lookup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-t,  --table-file=FILE             Table 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--table-min=NUM               Number of chars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--table-max=NUM               Number of chars in dictionary maximum</a:t>
              </a:r>
            </a:p>
          </p:txBody>
        </p:sp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84" name="Rectangle 3"/>
          <p:cNvGrpSpPr/>
          <p:nvPr/>
        </p:nvGrpSpPr>
        <p:grpSpPr>
          <a:xfrm>
            <a:off x="3210545" y="33984"/>
            <a:ext cx="5904658" cy="3975643"/>
            <a:chOff x="0" y="0"/>
            <a:chExt cx="5904656" cy="3975642"/>
          </a:xfrm>
        </p:grpSpPr>
        <p:sp>
          <p:nvSpPr>
            <p:cNvPr id="282" name="Rectangle"/>
            <p:cNvSpPr/>
            <p:nvPr/>
          </p:nvSpPr>
          <p:spPr>
            <a:xfrm>
              <a:off x="-1" y="0"/>
              <a:ext cx="5904658" cy="397564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-a,  --attack-mode=NUM…"/>
            <p:cNvSpPr txBox="1"/>
            <p:nvPr/>
          </p:nvSpPr>
          <p:spPr>
            <a:xfrm>
              <a:off x="-1" y="227601"/>
              <a:ext cx="5904658" cy="3520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Attack Modes: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0 = Straight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1 = Combination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2 = Toggle-Case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3 = Brute-force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4 = Permutation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5 = Table-Lookup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6 = Prince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14E40E-DE42-9643-92EA-446727B4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90" name="Rectangle 3"/>
          <p:cNvGrpSpPr/>
          <p:nvPr/>
        </p:nvGrpSpPr>
        <p:grpSpPr>
          <a:xfrm>
            <a:off x="3347864" y="-1"/>
            <a:ext cx="5472608" cy="5658006"/>
            <a:chOff x="0" y="0"/>
            <a:chExt cx="5472607" cy="5658004"/>
          </a:xfrm>
        </p:grpSpPr>
        <p:sp>
          <p:nvSpPr>
            <p:cNvPr id="288" name="Rectangle"/>
            <p:cNvSpPr/>
            <p:nvPr/>
          </p:nvSpPr>
          <p:spPr>
            <a:xfrm>
              <a:off x="0" y="-1"/>
              <a:ext cx="5472608" cy="56580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-a,  --attack-mode=NUM…"/>
            <p:cNvSpPr txBox="1"/>
            <p:nvPr/>
          </p:nvSpPr>
          <p:spPr>
            <a:xfrm>
              <a:off x="0" y="59131"/>
              <a:ext cx="5472608" cy="553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-m hash-type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* Hash types: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0 =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10 = md5($pass.$salt)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20 = md5($salt.$pass)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30 = md5(unicode($pass).$salt)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40 = md5($salt.unicode($pass))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50 = HMAC-MD5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60 = HMAC-MD5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100 = SHA1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110 = sha1($pass.$salt)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120 = sha1($salt.$pass)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130 = sha1(unicode($pass).$salt)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140 = sha1($salt.unicode($pass))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150 = HMAC-SHA1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160 = HMAC-SHA1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200 = MySQL323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300 = MySQL4.1/MySQL5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400 = phpass, MD5(Wordpress), MD5(phpBB3), MD5(Joomla)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500 = md5crypt, MD5(Unix), FreeBSD MD5, Cisco-IOS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900 = MD4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1000 = NTLM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1400 =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1410 = sha256($pass.$salt)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5500 = NetNTLMv1-VANILLA / NetNTLMv1-ESS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5600 = NetNTLMv2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5700 = Cisco-IOS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8900 = scrypt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9200 = Cisco $8$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10000 = Django (PBKDF2-SHA256)</a:t>
              </a:r>
            </a:p>
          </p:txBody>
        </p: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- Outputs</a:t>
            </a:r>
          </a:p>
        </p:txBody>
      </p:sp>
      <p:grpSp>
        <p:nvGrpSpPr>
          <p:cNvPr id="295" name="Rectangle 3"/>
          <p:cNvGrpSpPr/>
          <p:nvPr/>
        </p:nvGrpSpPr>
        <p:grpSpPr>
          <a:xfrm>
            <a:off x="4427983" y="609863"/>
            <a:ext cx="4320482" cy="4938306"/>
            <a:chOff x="0" y="0"/>
            <a:chExt cx="4320480" cy="4938305"/>
          </a:xfrm>
        </p:grpSpPr>
        <p:sp>
          <p:nvSpPr>
            <p:cNvPr id="293" name="Rectangle"/>
            <p:cNvSpPr/>
            <p:nvPr/>
          </p:nvSpPr>
          <p:spPr>
            <a:xfrm>
              <a:off x="-1" y="0"/>
              <a:ext cx="4320482" cy="49383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Output format…"/>
            <p:cNvSpPr txBox="1"/>
            <p:nvPr/>
          </p:nvSpPr>
          <p:spPr>
            <a:xfrm>
              <a:off x="-1" y="48532"/>
              <a:ext cx="4320482" cy="484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Output format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1 = hash[:salt]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2 = 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3 = hash[:salt]:plain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4 = 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5 = hash[:salt]:hex_plain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6 = 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7 = hash[:salt]:plain:hex_plain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8 = 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9 = hash[:salt]:crackpos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10 = 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11 = hash[:salt]:plain:crackpos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12 = 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13 = hash[:salt]:hex_plain:crackpos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14 = plain:hex_plain:crackpos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15 = hash[:salt]:plain:hex_plain:crackpos</a:t>
              </a:r>
            </a:p>
          </p:txBody>
        </p:sp>
      </p:grpSp>
      <p:sp>
        <p:nvSpPr>
          <p:cNvPr id="296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Content Placeholder 2"/>
          <p:cNvSpPr txBox="1"/>
          <p:nvPr/>
        </p:nvSpPr>
        <p:spPr>
          <a:xfrm>
            <a:off x="395536" y="1057299"/>
            <a:ext cx="3826769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[options] hashfile [mask|wordfiles|directories]</a:t>
            </a: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-m 0 myhash myfile.txt -o output.txt</a:t>
            </a:r>
          </a:p>
          <a:p>
            <a:pPr defTabSz="576072">
              <a:lnSpc>
                <a:spcPct val="90000"/>
              </a:lnSpc>
              <a:spcBef>
                <a:spcPts val="400"/>
              </a:spcBef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1400 mytext.txt words.txt</a:t>
            </a:r>
          </a:p>
        </p:txBody>
      </p:sp>
      <p:pic>
        <p:nvPicPr>
          <p:cNvPr id="3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7" y="284834"/>
            <a:ext cx="6912228" cy="4600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1000 mytextnt.txt words.txt</a:t>
            </a:r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250725"/>
            <a:ext cx="6948266" cy="456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Combinational Attack (-a 1)</a:t>
            </a:r>
          </a:p>
        </p:txBody>
      </p:sp>
      <p:grpSp>
        <p:nvGrpSpPr>
          <p:cNvPr id="310" name="Rectangle 3"/>
          <p:cNvGrpSpPr/>
          <p:nvPr/>
        </p:nvGrpSpPr>
        <p:grpSpPr>
          <a:xfrm>
            <a:off x="6948264" y="1568894"/>
            <a:ext cx="1512169" cy="1463041"/>
            <a:chOff x="0" y="0"/>
            <a:chExt cx="1512168" cy="1463039"/>
          </a:xfrm>
        </p:grpSpPr>
        <p:sp>
          <p:nvSpPr>
            <p:cNvPr id="308" name="Rectangle"/>
            <p:cNvSpPr/>
            <p:nvPr/>
          </p:nvSpPr>
          <p:spPr>
            <a:xfrm>
              <a:off x="0" y="28894"/>
              <a:ext cx="1512169" cy="1405251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jam…"/>
            <p:cNvSpPr txBox="1"/>
            <p:nvPr/>
          </p:nvSpPr>
          <p:spPr>
            <a:xfrm>
              <a:off x="0" y="-1"/>
              <a:ext cx="1512169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</a:t>
              </a:r>
            </a:p>
          </p:txBody>
        </p:sp>
      </p:grpSp>
      <p:grpSp>
        <p:nvGrpSpPr>
          <p:cNvPr id="313" name="Rectangle 4"/>
          <p:cNvGrpSpPr/>
          <p:nvPr/>
        </p:nvGrpSpPr>
        <p:grpSpPr>
          <a:xfrm>
            <a:off x="7164288" y="3607477"/>
            <a:ext cx="1512169" cy="1120141"/>
            <a:chOff x="0" y="0"/>
            <a:chExt cx="1512168" cy="1120139"/>
          </a:xfrm>
        </p:grpSpPr>
        <p:sp>
          <p:nvSpPr>
            <p:cNvPr id="311" name="Rectangle"/>
            <p:cNvSpPr/>
            <p:nvPr/>
          </p:nvSpPr>
          <p:spPr>
            <a:xfrm>
              <a:off x="0" y="42111"/>
              <a:ext cx="1512169" cy="103591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car…"/>
            <p:cNvSpPr txBox="1"/>
            <p:nvPr/>
          </p:nvSpPr>
          <p:spPr>
            <a:xfrm>
              <a:off x="0" y="-1"/>
              <a:ext cx="1512169" cy="1120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call</a:t>
              </a:r>
            </a:p>
          </p:txBody>
        </p:sp>
      </p:grpSp>
      <p:sp>
        <p:nvSpPr>
          <p:cNvPr id="314" name="Rectangle 5"/>
          <p:cNvSpPr txBox="1"/>
          <p:nvPr/>
        </p:nvSpPr>
        <p:spPr>
          <a:xfrm>
            <a:off x="131906" y="857671"/>
            <a:ext cx="644020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Hashcat -m 0 -a 1 hash.txt dict1.txt dict2.txt</a:t>
            </a:r>
          </a:p>
        </p:txBody>
      </p:sp>
      <p:grpSp>
        <p:nvGrpSpPr>
          <p:cNvPr id="317" name="Rectangle 6"/>
          <p:cNvGrpSpPr/>
          <p:nvPr/>
        </p:nvGrpSpPr>
        <p:grpSpPr>
          <a:xfrm>
            <a:off x="418501" y="2300414"/>
            <a:ext cx="5328594" cy="3349503"/>
            <a:chOff x="0" y="0"/>
            <a:chExt cx="5328592" cy="3349502"/>
          </a:xfrm>
        </p:grpSpPr>
        <p:sp>
          <p:nvSpPr>
            <p:cNvPr id="315" name="Rectangle"/>
            <p:cNvSpPr/>
            <p:nvPr/>
          </p:nvSpPr>
          <p:spPr>
            <a:xfrm>
              <a:off x="-1" y="0"/>
              <a:ext cx="5328594" cy="334950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jamcar…"/>
            <p:cNvSpPr txBox="1"/>
            <p:nvPr/>
          </p:nvSpPr>
          <p:spPr>
            <a:xfrm>
              <a:off x="-1" y="85981"/>
              <a:ext cx="5328594" cy="317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jamiecat</a:t>
              </a:r>
            </a:p>
          </p:txBody>
        </p:sp>
      </p:grpSp>
      <p:sp>
        <p:nvSpPr>
          <p:cNvPr id="318" name="Rectangle 7"/>
          <p:cNvSpPr txBox="1"/>
          <p:nvPr/>
        </p:nvSpPr>
        <p:spPr>
          <a:xfrm>
            <a:off x="6948264" y="1134888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dict1.txt</a:t>
            </a:r>
          </a:p>
        </p:txBody>
      </p:sp>
      <p:sp>
        <p:nvSpPr>
          <p:cNvPr id="319" name="Rectangle 8"/>
          <p:cNvSpPr txBox="1"/>
          <p:nvPr/>
        </p:nvSpPr>
        <p:spPr>
          <a:xfrm>
            <a:off x="6961602" y="3268455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dict2.txt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468312" y="569267"/>
            <a:ext cx="5327651" cy="457646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/>
              <a:t>Brute Force (-a 3)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A814B5B1-F69E-1EFA-1181-6FBF08CB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2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1057299"/>
            <a:ext cx="3826769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-m 0 myhash myfile.txt -o output.txt</a:t>
            </a:r>
          </a:p>
        </p:txBody>
      </p:sp>
      <p:grpSp>
        <p:nvGrpSpPr>
          <p:cNvPr id="331" name="Rectangle 3"/>
          <p:cNvGrpSpPr/>
          <p:nvPr/>
        </p:nvGrpSpPr>
        <p:grpSpPr>
          <a:xfrm>
            <a:off x="4222303" y="785663"/>
            <a:ext cx="4921697" cy="4203686"/>
            <a:chOff x="0" y="0"/>
            <a:chExt cx="4921696" cy="4203684"/>
          </a:xfrm>
        </p:grpSpPr>
        <p:sp>
          <p:nvSpPr>
            <p:cNvPr id="329" name="Rectangle"/>
            <p:cNvSpPr/>
            <p:nvPr/>
          </p:nvSpPr>
          <p:spPr>
            <a:xfrm>
              <a:off x="-1" y="-1"/>
              <a:ext cx="4921698" cy="420368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Custom charsets:…"/>
            <p:cNvSpPr txBox="1"/>
            <p:nvPr/>
          </p:nvSpPr>
          <p:spPr>
            <a:xfrm>
              <a:off x="-1" y="328922"/>
              <a:ext cx="4921698" cy="3545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Custom charsets: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-1,  --custom-charset1=CS          User-defined charsets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-2,  --custom-charset2=CS          Example: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-3,  --custom-charset3=CS          --custom-charset1=?dabcdef : sets charset ?1 to 0123456789abcdef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-4,  --custom-charset4=CS          -2 mycharset.hcchr : sets charset ?2 to chars contained in file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Character sets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?l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?u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?d = 0123456789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?s =  !"#$%&amp;'()*+,-./:;&lt;=&gt;?@[\]^_`{|}~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?a = ?l?u?d?s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?b = 0x00 - 0xff</a:t>
              </a:r>
            </a:p>
          </p:txBody>
        </p:sp>
      </p:grp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3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3649588"/>
            <a:ext cx="7200801" cy="1611397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abcdefghijklmnopqrstuvwxyz0123456789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abcdefghijklmnopqrstuvwxyz?d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?l0123456789-1 ?l?d</a:t>
            </a:r>
          </a:p>
        </p:txBody>
      </p:sp>
      <p:grpSp>
        <p:nvGrpSpPr>
          <p:cNvPr id="337" name="Rectangle 3"/>
          <p:cNvGrpSpPr/>
          <p:nvPr/>
        </p:nvGrpSpPr>
        <p:grpSpPr>
          <a:xfrm>
            <a:off x="4222303" y="785664"/>
            <a:ext cx="4921697" cy="2143844"/>
            <a:chOff x="0" y="0"/>
            <a:chExt cx="4921696" cy="2143843"/>
          </a:xfrm>
        </p:grpSpPr>
        <p:sp>
          <p:nvSpPr>
            <p:cNvPr id="335" name="Rectangle"/>
            <p:cNvSpPr/>
            <p:nvPr/>
          </p:nvSpPr>
          <p:spPr>
            <a:xfrm>
              <a:off x="-1" y="0"/>
              <a:ext cx="4921698" cy="214384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aaaaaaaa…"/>
            <p:cNvSpPr txBox="1"/>
            <p:nvPr/>
          </p:nvSpPr>
          <p:spPr>
            <a:xfrm>
              <a:off x="-1" y="270551"/>
              <a:ext cx="4921698" cy="160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aaaaaaaa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aaaaaaab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zzzzzzzz</a:t>
              </a:r>
            </a:p>
          </p:txBody>
        </p:sp>
      </p:grpSp>
      <p:sp>
        <p:nvSpPr>
          <p:cNvPr id="338" name="Rectangle 4"/>
          <p:cNvSpPr txBox="1"/>
          <p:nvPr/>
        </p:nvSpPr>
        <p:spPr>
          <a:xfrm>
            <a:off x="54761" y="980423"/>
            <a:ext cx="457200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/>
            <a:r>
              <a:t> ?l = abcdefghijklmnopqrstuvwxyz</a:t>
            </a:r>
          </a:p>
          <a:p>
            <a:pPr marL="285750" indent="-285750"/>
            <a:r>
              <a:t>   ?u = ABCDEFGHIJKLMNOPQRSTUVWXYZ</a:t>
            </a:r>
          </a:p>
          <a:p>
            <a:pPr marL="285750" indent="-285750"/>
            <a:r>
              <a:t>   ?d = 0123456789</a:t>
            </a:r>
          </a:p>
          <a:p>
            <a:pPr marL="285750" indent="-285750"/>
            <a:r>
              <a:t>   ?s =  !"#$%&amp;'()*+,-./:;&lt;=&gt;?@[\]^_`{|}~</a:t>
            </a:r>
          </a:p>
          <a:p>
            <a:pPr marL="285750" indent="-285750"/>
            <a:r>
              <a:t>   ?a = ?l?u?d?s</a:t>
            </a:r>
          </a:p>
          <a:p>
            <a:pPr marL="285750" indent="-285750"/>
            <a:r>
              <a:t>   ?b = 0x00 - 0xff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79511" y="1201316"/>
            <a:ext cx="3600401" cy="424847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hashcat -a 3 -m 1000  mytextlm.txt ?l?l?l?l?l?l?l?l</a:t>
            </a:r>
            <a:br/>
            <a:endParaRPr/>
          </a:p>
          <a:p>
            <a:pPr marL="0" indent="0">
              <a:buSzTx/>
              <a:buNone/>
            </a:pPr>
            <a:r>
              <a:t>[keyspace: aaaaaaaa – zzzzzzzz]</a:t>
            </a:r>
          </a:p>
        </p:txBody>
      </p:sp>
      <p:grpSp>
        <p:nvGrpSpPr>
          <p:cNvPr id="344" name="Rectangle 3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2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Input.Mode: Mask (?l) [1]…"/>
            <p:cNvSpPr txBox="1"/>
            <p:nvPr/>
          </p:nvSpPr>
          <p:spPr>
            <a:xfrm>
              <a:off x="-1" y="119154"/>
              <a:ext cx="4921698" cy="542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26/26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676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676/676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17576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17576/17576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456976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271188/456976 (59.34%)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4481" y="4009628"/>
            <a:ext cx="4032450" cy="1224137"/>
          </a:xfrm>
          <a:prstGeom prst="rect">
            <a:avLst/>
          </a:prstGeom>
        </p:spPr>
        <p:txBody>
          <a:bodyPr/>
          <a:lstStyle/>
          <a:p>
            <a:pPr marL="274320" indent="-274320" defTabSz="877823">
              <a:lnSpc>
                <a:spcPct val="80000"/>
              </a:lnSpc>
              <a:spcBef>
                <a:spcPts val="600"/>
              </a:spcBef>
              <a:defRPr sz="2784" b="1"/>
            </a:pPr>
            <a:r>
              <a:t>hashcat -a 3 -m 1000  mytextlm.txt hel?l </a:t>
            </a:r>
            <a:br/>
            <a:r>
              <a:rPr b="0"/>
              <a:t>[keyspace: hela - help]</a:t>
            </a:r>
          </a:p>
        </p:txBody>
      </p:sp>
      <p:grpSp>
        <p:nvGrpSpPr>
          <p:cNvPr id="350" name="Rectangle 4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8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Input.Mode: Mask (h) [1]…"/>
            <p:cNvSpPr txBox="1"/>
            <p:nvPr/>
          </p:nvSpPr>
          <p:spPr>
            <a:xfrm>
              <a:off x="-1" y="30254"/>
              <a:ext cx="4921698" cy="560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16/26 (61.54%)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95442A-099A-AC47-ACD3-0A70496F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3"/>
            <a:ext cx="9144000" cy="557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>
            <a:spLocks noGrp="1"/>
          </p:cNvSpPr>
          <p:nvPr>
            <p:ph type="title"/>
          </p:nvPr>
        </p:nvSpPr>
        <p:spPr>
          <a:xfrm>
            <a:off x="34482" y="51249"/>
            <a:ext cx="8229601" cy="115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5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79511" y="4225652"/>
            <a:ext cx="8280922" cy="12241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hashcat -a 3 -m 1000  mytextlm.txt  hel?d </a:t>
            </a:r>
            <a:br/>
            <a:r>
              <a:rPr b="0"/>
              <a:t>[keyspace: hela - help]</a:t>
            </a:r>
          </a:p>
        </p:txBody>
      </p:sp>
      <p:grpSp>
        <p:nvGrpSpPr>
          <p:cNvPr id="356" name="Rectangle 3"/>
          <p:cNvGrpSpPr/>
          <p:nvPr/>
        </p:nvGrpSpPr>
        <p:grpSpPr>
          <a:xfrm>
            <a:off x="3342385" y="449723"/>
            <a:ext cx="4921698" cy="3329941"/>
            <a:chOff x="0" y="0"/>
            <a:chExt cx="4921696" cy="3329940"/>
          </a:xfrm>
        </p:grpSpPr>
        <p:sp>
          <p:nvSpPr>
            <p:cNvPr id="354" name="Rectangle"/>
            <p:cNvSpPr/>
            <p:nvPr/>
          </p:nvSpPr>
          <p:spPr>
            <a:xfrm>
              <a:off x="0" y="58067"/>
              <a:ext cx="4921697" cy="32138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……"/>
            <p:cNvSpPr txBox="1"/>
            <p:nvPr/>
          </p:nvSpPr>
          <p:spPr>
            <a:xfrm>
              <a:off x="0" y="-1"/>
              <a:ext cx="4921697" cy="332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b1b735762130797915df96acf5bf09b8:hel9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Mask (hel?d) [4]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0/1 (segment), 10 (words), 0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10/10 (100.00%)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1"/>
          <p:cNvSpPr txBox="1">
            <a:spLocks noGrp="1"/>
          </p:cNvSpPr>
          <p:nvPr>
            <p:ph type="title"/>
          </p:nvPr>
        </p:nvSpPr>
        <p:spPr>
          <a:xfrm>
            <a:off x="468312" y="541436"/>
            <a:ext cx="5327651" cy="485998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3200" dirty="0"/>
              <a:t>Rules and Lists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/crypto02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9C9DEF50-258F-EF70-6B95-AA0A3DDB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62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3" name="Rectangle 10"/>
          <p:cNvSpPr txBox="1"/>
          <p:nvPr/>
        </p:nvSpPr>
        <p:spPr>
          <a:xfrm>
            <a:off x="420088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123456</a:t>
            </a:r>
          </a:p>
          <a:p>
            <a:r>
              <a:t>12345</a:t>
            </a:r>
          </a:p>
          <a:p>
            <a:r>
              <a:t>123456789</a:t>
            </a:r>
          </a:p>
          <a:p>
            <a:r>
              <a:t>password</a:t>
            </a:r>
          </a:p>
          <a:p>
            <a:r>
              <a:t>iloveyou</a:t>
            </a:r>
          </a:p>
          <a:p>
            <a:r>
              <a:t>princess</a:t>
            </a:r>
          </a:p>
          <a:p>
            <a:r>
              <a:t>1234567</a:t>
            </a:r>
          </a:p>
          <a:p>
            <a:r>
              <a:t>rockyou</a:t>
            </a:r>
          </a:p>
          <a:p>
            <a:r>
              <a:t>12345678</a:t>
            </a:r>
          </a:p>
        </p:txBody>
      </p:sp>
      <p:sp>
        <p:nvSpPr>
          <p:cNvPr id="364" name="Rectangle 11"/>
          <p:cNvSpPr txBox="1"/>
          <p:nvPr/>
        </p:nvSpPr>
        <p:spPr>
          <a:xfrm>
            <a:off x="51947" y="625252"/>
            <a:ext cx="7976438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wc -l /usr/share/wordlists/rockyou.txt 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14344392 /usr/share/wordlists/rockyou.txt</a:t>
            </a:r>
          </a:p>
        </p:txBody>
      </p:sp>
      <p:sp>
        <p:nvSpPr>
          <p:cNvPr id="365" name="Rectangle 12"/>
          <p:cNvSpPr txBox="1"/>
          <p:nvPr/>
        </p:nvSpPr>
        <p:spPr>
          <a:xfrm>
            <a:off x="1619671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abc123</a:t>
            </a:r>
          </a:p>
          <a:p>
            <a:r>
              <a:t>nicole</a:t>
            </a:r>
          </a:p>
          <a:p>
            <a:r>
              <a:t>daniel</a:t>
            </a:r>
          </a:p>
          <a:p>
            <a:r>
              <a:t>babygirl</a:t>
            </a:r>
          </a:p>
          <a:p>
            <a:r>
              <a:t>monkey</a:t>
            </a:r>
          </a:p>
          <a:p>
            <a:r>
              <a:t>lovely</a:t>
            </a:r>
          </a:p>
          <a:p>
            <a:r>
              <a:t>jessica</a:t>
            </a:r>
          </a:p>
          <a:p>
            <a:r>
              <a:t>anthony</a:t>
            </a:r>
          </a:p>
          <a:p>
            <a:r>
              <a:t>friends</a:t>
            </a:r>
          </a:p>
          <a:p>
            <a:r>
              <a:t>butterfly</a:t>
            </a:r>
          </a:p>
        </p:txBody>
      </p:sp>
      <p:sp>
        <p:nvSpPr>
          <p:cNvPr id="366" name="Title 1"/>
          <p:cNvSpPr txBox="1"/>
          <p:nvPr/>
        </p:nvSpPr>
        <p:spPr>
          <a:xfrm>
            <a:off x="34482" y="-238845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Password List</a:t>
            </a:r>
          </a:p>
        </p:txBody>
      </p:sp>
      <p:grpSp>
        <p:nvGrpSpPr>
          <p:cNvPr id="369" name="Rectangle 14"/>
          <p:cNvGrpSpPr/>
          <p:nvPr/>
        </p:nvGrpSpPr>
        <p:grpSpPr>
          <a:xfrm>
            <a:off x="3059831" y="1489348"/>
            <a:ext cx="6110632" cy="4320481"/>
            <a:chOff x="0" y="0"/>
            <a:chExt cx="6110630" cy="4320480"/>
          </a:xfrm>
        </p:grpSpPr>
        <p:sp>
          <p:nvSpPr>
            <p:cNvPr id="367" name="Rectangle"/>
            <p:cNvSpPr/>
            <p:nvPr/>
          </p:nvSpPr>
          <p:spPr>
            <a:xfrm>
              <a:off x="-1" y="-1"/>
              <a:ext cx="6110632" cy="432048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root@kali:~# hashcat -m 0 mytextmd.txt /usr/share/wordlists/rockyou.txt…"/>
            <p:cNvSpPr txBox="1"/>
            <p:nvPr/>
          </p:nvSpPr>
          <p:spPr>
            <a:xfrm>
              <a:off x="-1" y="171420"/>
              <a:ext cx="6110632" cy="397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root@kali:~# </a:t>
              </a:r>
              <a:r>
                <a:rPr b="1"/>
                <a:t>hashcat -m 0 mytextmd.txt /usr/share/wordlists/rockyou.txt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 b="1"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Added hashes from file mytextmd.txt: 1 (1 salts)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Activating quick-digest mode for single-hash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Dict (/usr/share/wordlists/rockyou.txt)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1/5 (segment), 3627099 (words), 33550339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4/3627099 (0.00%)</a:t>
              </a:r>
            </a:p>
          </p:txBody>
        </p:sp>
      </p:grp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2" name="Rectangle 8"/>
          <p:cNvSpPr txBox="1"/>
          <p:nvPr/>
        </p:nvSpPr>
        <p:spPr>
          <a:xfrm>
            <a:off x="107503" y="100521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3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Rules</a:t>
            </a:r>
          </a:p>
        </p:txBody>
      </p:sp>
      <p:sp>
        <p:nvSpPr>
          <p:cNvPr id="374" name="Rectangle 2"/>
          <p:cNvSpPr txBox="1"/>
          <p:nvPr/>
        </p:nvSpPr>
        <p:spPr>
          <a:xfrm>
            <a:off x="107503" y="3037344"/>
            <a:ext cx="7957392" cy="225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endParaRPr/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ls /usr/share/hashcat/rules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best64.rule                  specific.rule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combinator.rule              T0XlC-insert_00-99_1950-2050_toprules_0_F.rule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d3ad0ne.rule                 T0XlC-insert_space_and_special_0_F.rule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dive.rule                    T0XlC-insert_top_100_passwords_1_G.rule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generated.rule               T0XlC.rule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Incisive-leetspeak.rule      T0XlCv1.rule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InsidePro-HashManager.rule   toggles1.rule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InsidePro-PasswordsPro.rule  toggles2.rule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leetspeak.rule               toggles3.rule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Ninja-leetspeak.rule         toggles4.rule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oscommerce.rule              toggles5.rule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rockyou-30000.rule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77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8" name="Rectangle 8"/>
          <p:cNvSpPr txBox="1"/>
          <p:nvPr/>
        </p:nvSpPr>
        <p:spPr>
          <a:xfrm>
            <a:off x="-1" y="-2262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9" name="Rectangle 4"/>
          <p:cNvSpPr txBox="1"/>
          <p:nvPr/>
        </p:nvSpPr>
        <p:spPr>
          <a:xfrm>
            <a:off x="5724128" y="2030101"/>
            <a:ext cx="7173215" cy="388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:</a:t>
            </a:r>
          </a:p>
          <a:p>
            <a:pPr>
              <a:defRPr sz="1000"/>
            </a:pPr>
            <a:r>
              <a:t>#Lowercase</a:t>
            </a:r>
          </a:p>
          <a:p>
            <a:pPr>
              <a:defRPr sz="1000"/>
            </a:pPr>
            <a:r>
              <a:t>l</a:t>
            </a:r>
          </a:p>
          <a:p>
            <a:pPr>
              <a:defRPr sz="1000"/>
            </a:pPr>
            <a:r>
              <a:t>#Uppercase</a:t>
            </a:r>
          </a:p>
          <a:p>
            <a:pPr>
              <a:defRPr sz="1000"/>
            </a:pPr>
            <a:r>
              <a:t>u</a:t>
            </a:r>
          </a:p>
          <a:p>
            <a:pPr>
              <a:defRPr sz="1000"/>
            </a:pPr>
            <a:r>
              <a:t>#Capitalise first character</a:t>
            </a:r>
          </a:p>
          <a:p>
            <a:pPr>
              <a:defRPr sz="1000"/>
            </a:pPr>
            <a:r>
              <a:t>c</a:t>
            </a:r>
          </a:p>
          <a:p>
            <a:pPr>
              <a:defRPr sz="1000"/>
            </a:pPr>
            <a:r>
              <a:t>#Add '1' to the end</a:t>
            </a:r>
          </a:p>
          <a:p>
            <a:pPr>
              <a:defRPr sz="1000"/>
            </a:pPr>
            <a:r>
              <a:t>$1</a:t>
            </a:r>
          </a:p>
          <a:p>
            <a:pPr>
              <a:defRPr sz="1000"/>
            </a:pPr>
            <a:r>
              <a:t>#Add '2' to the end</a:t>
            </a:r>
          </a:p>
          <a:p>
            <a:pPr>
              <a:defRPr sz="1000"/>
            </a:pPr>
            <a:r>
              <a:t>$2</a:t>
            </a:r>
          </a:p>
          <a:p>
            <a:pPr>
              <a:defRPr sz="1000"/>
            </a:pPr>
            <a:r>
              <a:t>#Add '3' to the end</a:t>
            </a:r>
          </a:p>
          <a:p>
            <a:pPr>
              <a:defRPr sz="1000"/>
            </a:pPr>
            <a:r>
              <a:t>$3</a:t>
            </a:r>
          </a:p>
          <a:p>
            <a:pPr>
              <a:defRPr sz="1000"/>
            </a:pPr>
            <a:r>
              <a:t>#Add '123' to the end</a:t>
            </a:r>
          </a:p>
          <a:p>
            <a:pPr>
              <a:defRPr sz="1000"/>
            </a:pPr>
            <a:r>
              <a:t>$1 $2 $3</a:t>
            </a:r>
          </a:p>
          <a:p>
            <a:pPr>
              <a:defRPr sz="1000"/>
            </a:pPr>
            <a:r>
              <a:t>#Substitute 'a' for '@'</a:t>
            </a:r>
          </a:p>
          <a:p>
            <a:pPr>
              <a:defRPr sz="1000"/>
            </a:pPr>
            <a:r>
              <a:t>sa@</a:t>
            </a:r>
          </a:p>
          <a:p>
            <a:pPr>
              <a:defRPr sz="1000"/>
            </a:pPr>
            <a:r>
              <a:t>#Substitute 'a' for '4'</a:t>
            </a:r>
          </a:p>
          <a:p>
            <a:pPr>
              <a:defRPr sz="1000"/>
            </a:pPr>
            <a:r>
              <a:t>sa4</a:t>
            </a:r>
          </a:p>
          <a:p>
            <a:pPr>
              <a:defRPr sz="1000"/>
            </a:pPr>
            <a:r>
              <a:t>#substitute 'l' for '1'</a:t>
            </a:r>
          </a:p>
          <a:p>
            <a:pPr>
              <a:defRPr sz="1000"/>
            </a:pPr>
            <a:r>
              <a:t>sl1</a:t>
            </a:r>
          </a:p>
          <a:p>
            <a:pPr>
              <a:defRPr sz="1000"/>
            </a:pPr>
            <a:r>
              <a:t>#Substitute 'a' for '@', 'e' for '3', 'l' for '1'</a:t>
            </a:r>
          </a:p>
          <a:p>
            <a:pPr>
              <a:defRPr sz="1000"/>
            </a:pPr>
            <a:r>
              <a:t>sa@ se3 sl1</a:t>
            </a:r>
          </a:p>
        </p:txBody>
      </p:sp>
      <p:grpSp>
        <p:nvGrpSpPr>
          <p:cNvPr id="382" name="Rectangle 10"/>
          <p:cNvGrpSpPr/>
          <p:nvPr/>
        </p:nvGrpSpPr>
        <p:grpSpPr>
          <a:xfrm>
            <a:off x="187378" y="2848528"/>
            <a:ext cx="4921698" cy="2682241"/>
            <a:chOff x="0" y="0"/>
            <a:chExt cx="4921696" cy="2682239"/>
          </a:xfrm>
        </p:grpSpPr>
        <p:sp>
          <p:nvSpPr>
            <p:cNvPr id="380" name="Rectangle"/>
            <p:cNvSpPr/>
            <p:nvPr/>
          </p:nvSpPr>
          <p:spPr>
            <a:xfrm>
              <a:off x="0" y="8971"/>
              <a:ext cx="4921697" cy="266429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Capitalise the first character.…"/>
            <p:cNvSpPr txBox="1"/>
            <p:nvPr/>
          </p:nvSpPr>
          <p:spPr>
            <a:xfrm>
              <a:off x="0" y="-1"/>
              <a:ext cx="4921697" cy="268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Capitalise the first character.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a 1, 2 .. 0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“123”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‘a’ for ‘@’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‘l’ for a ‘1’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‘5’ for an ‘s’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‘3’ for an ‘e’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‘0’ for an ‘o’</a:t>
              </a:r>
              <a:endParaRPr sz="1200"/>
            </a:p>
            <a:p>
              <a:pPr>
                <a:defRPr sz="1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385" name="Rectangle 11"/>
          <p:cNvGrpSpPr/>
          <p:nvPr/>
        </p:nvGrpSpPr>
        <p:grpSpPr>
          <a:xfrm>
            <a:off x="187379" y="2097969"/>
            <a:ext cx="1288278" cy="701042"/>
            <a:chOff x="0" y="0"/>
            <a:chExt cx="1288276" cy="701040"/>
          </a:xfrm>
        </p:grpSpPr>
        <p:sp>
          <p:nvSpPr>
            <p:cNvPr id="383" name="Rectangle"/>
            <p:cNvSpPr/>
            <p:nvPr/>
          </p:nvSpPr>
          <p:spPr>
            <a:xfrm>
              <a:off x="0" y="133183"/>
              <a:ext cx="1288277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edinburgh"/>
            <p:cNvSpPr txBox="1"/>
            <p:nvPr/>
          </p:nvSpPr>
          <p:spPr>
            <a:xfrm>
              <a:off x="0" y="-1"/>
              <a:ext cx="128827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edinburgh</a:t>
              </a:r>
            </a:p>
          </p:txBody>
        </p:sp>
      </p:grpSp>
      <p:grpSp>
        <p:nvGrpSpPr>
          <p:cNvPr id="388" name="Rectangle 12"/>
          <p:cNvGrpSpPr/>
          <p:nvPr/>
        </p:nvGrpSpPr>
        <p:grpSpPr>
          <a:xfrm>
            <a:off x="2213475" y="2154086"/>
            <a:ext cx="2613915" cy="574041"/>
            <a:chOff x="0" y="0"/>
            <a:chExt cx="2613913" cy="574040"/>
          </a:xfrm>
        </p:grpSpPr>
        <p:sp>
          <p:nvSpPr>
            <p:cNvPr id="386" name="Rectangle"/>
            <p:cNvSpPr/>
            <p:nvPr/>
          </p:nvSpPr>
          <p:spPr>
            <a:xfrm>
              <a:off x="0" y="69683"/>
              <a:ext cx="2613914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Ed1nburgh123"/>
            <p:cNvSpPr txBox="1"/>
            <p:nvPr/>
          </p:nvSpPr>
          <p:spPr>
            <a:xfrm>
              <a:off x="0" y="0"/>
              <a:ext cx="2613914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Ed1nburgh123</a:t>
              </a:r>
            </a:p>
          </p:txBody>
        </p:sp>
      </p:grp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94" name="Rectangle 10"/>
          <p:cNvGrpSpPr/>
          <p:nvPr/>
        </p:nvGrpSpPr>
        <p:grpSpPr>
          <a:xfrm>
            <a:off x="276836" y="959146"/>
            <a:ext cx="8079548" cy="4755854"/>
            <a:chOff x="0" y="0"/>
            <a:chExt cx="8079547" cy="4755853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8079548" cy="475585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root@kali:~/hashes# hashcat -m 0 bfield.hash /usr/share/wordlists/rockyou.txt…"/>
            <p:cNvSpPr txBox="1"/>
            <p:nvPr/>
          </p:nvSpPr>
          <p:spPr>
            <a:xfrm>
              <a:off x="0" y="147807"/>
              <a:ext cx="8079548" cy="446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root@kali:~/hashes# hashcat -m 0 bfield.hash /usr/share/wordlists/rockyou.txt 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Added hashes from file bfield.hash: 548686 (1 salts)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e10adc3949ba59abbe56e057f20f883e:123456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5f4dcc3b5aa765d61d8327deb882cf99:password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f25a2fc72690b780b2a14e140ef6a9e0:iloveyou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8afa847f50a716e64932d995c8e7435a:princess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fcea920f7412b5da7be0cf42b8c93759:1234567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25d55ad283aa400af464c76d713c07ad:12345678</a:t>
              </a:r>
            </a:p>
          </p:txBody>
        </p:sp>
      </p:grpSp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With Battlefield Hash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dirty="0" err="1"/>
              <a:t>Hashcat</a:t>
            </a:r>
            <a:r>
              <a:rPr dirty="0"/>
              <a:t> – </a:t>
            </a:r>
            <a:r>
              <a:rPr lang="en-US" dirty="0"/>
              <a:t>With 8xGPU</a:t>
            </a:r>
            <a:endParaRPr dirty="0"/>
          </a:p>
        </p:txBody>
      </p:sp>
      <p:pic>
        <p:nvPicPr>
          <p:cNvPr id="2" name="Online Media 1" descr="Hashcat with 8xGPU">
            <a:hlinkClick r:id="" action="ppaction://media"/>
            <a:extLst>
              <a:ext uri="{FF2B5EF4-FFF2-40B4-BE49-F238E27FC236}">
                <a16:creationId xmlns:a16="http://schemas.microsoft.com/office/drawing/2014/main" id="{CF79D9E5-12CF-4A2A-B2B2-BF301437A42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1404" y="1129525"/>
            <a:ext cx="6045635" cy="4534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35" y="34362"/>
            <a:ext cx="4023183" cy="8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56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6" name="Picture 5" descr="Graphical user interface, application, websit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B68C47F-80EF-8D7B-8BD3-6050E44F3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4" y="1263952"/>
            <a:ext cx="7772400" cy="31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071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4567</Words>
  <Application>Microsoft Macintosh PowerPoint</Application>
  <PresentationFormat>On-screen Show (16:10)</PresentationFormat>
  <Paragraphs>735</Paragraphs>
  <Slides>67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Lucida Console</vt:lpstr>
      <vt:lpstr>Office Theme</vt:lpstr>
      <vt:lpstr>Unit 3: Hashing  Hashing Types. Hashing Methods. Salting. Collisions. LM and NTLM Hashes (Windows). Hash Benchmarks. Message Authentication Codes (MACs). Key Derivation Function (KDF) OTP/HOTP. Hashcat (for practical work)  Prof Bill Buchanan OBE https://asecuritysite.com/hash </vt:lpstr>
      <vt:lpstr>Unit 3: Hashing  Hashing Types. Hashing Methods. Salting. Collisions. LM and NTLM Hashes (Windows). Hash Benchmarks. Message Authentication Codes (MACs). Key Derivation Function (KDF). OTP/HOTP. Hashcat (for practical work)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Brute Force - How many hash codes?</vt:lpstr>
      <vt:lpstr>Unit 3: Hashing  Hashing Types. Hashing Methods. Salting. Collisions. LM and NTLM Hashes (Windows). Hash Benchmarks. Message Authentication Codes (MACs). Key Derivation Function (KDF). OTP/HOTP. Hashcat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Benchmark</vt:lpstr>
      <vt:lpstr>BLAKE 3</vt:lpstr>
      <vt:lpstr>Slowing a hash</vt:lpstr>
      <vt:lpstr>Non-cryptographic hashing</vt:lpstr>
      <vt:lpstr>Unit 3: Hashing  Hashing Types. Hashing Methods. Salting. Collisions. LM and NTLM Hashes (Windows). Hash Benchmarks. Message Authentication Codes (MACs). Key Derivation Function (KDF)  OTP/HOTP. Hashcat.  Prof Bill Buchanan OBE https://asecuritysite.com/hash 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Functions (KDF)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  Prof Bill Buchanan OBE https://asecuritysite.com/hash </vt:lpstr>
      <vt:lpstr>Hashing  Hashcat  Prof Bill Buchanan OBE https://asecuritysite.com/hash </vt:lpstr>
      <vt:lpstr>Hashcat</vt:lpstr>
      <vt:lpstr>Hashcat</vt:lpstr>
      <vt:lpstr>Hashcat</vt:lpstr>
      <vt:lpstr>Hashcat</vt:lpstr>
      <vt:lpstr>Hashcat - Outputs</vt:lpstr>
      <vt:lpstr>Hashcat</vt:lpstr>
      <vt:lpstr>Hashcat</vt:lpstr>
      <vt:lpstr>Combinational Attack (-a 1)</vt:lpstr>
      <vt:lpstr>Hashing  Brute Force (-a 3)  Prof Bill Buchanan OBE https://asecuritysite.com/hash </vt:lpstr>
      <vt:lpstr>Hashcat – Brute Force</vt:lpstr>
      <vt:lpstr>Hashcat – Brute Force</vt:lpstr>
      <vt:lpstr>Hashcat –  Brute Force</vt:lpstr>
      <vt:lpstr>Hashcat –  Brute Force</vt:lpstr>
      <vt:lpstr>Hashcat –  Brute Force</vt:lpstr>
      <vt:lpstr>Unit 3: Hashing  Rules and Lists  Prof Bill Buchanan OBE http://asecuritysite.com/crypto02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OTP/HOTP. Hashcat (for practical work)   Prof Bill Buchanan OBE https://asecuritysite.com/hash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Hashing  Hashing Types. Hashing Methods. Salting. Collisions. LM and NTLM Hashes (Windows). Hash Benchmarks. Message Authentication Codes (MACs). OTP/HOTP.   Prof Bill Buchanan OBE http://asecuritysite.com/crypto03 http://asecuritysite.com/encryption </dc:title>
  <cp:lastModifiedBy>Buchanan, Bill</cp:lastModifiedBy>
  <cp:revision>18</cp:revision>
  <dcterms:modified xsi:type="dcterms:W3CDTF">2023-02-10T07:22:42Z</dcterms:modified>
</cp:coreProperties>
</file>